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4"/>
  </p:notesMasterIdLst>
  <p:sldIdLst>
    <p:sldId id="296" r:id="rId2"/>
    <p:sldId id="297" r:id="rId3"/>
    <p:sldId id="298" r:id="rId4"/>
    <p:sldId id="299" r:id="rId5"/>
    <p:sldId id="300" r:id="rId6"/>
    <p:sldId id="301" r:id="rId7"/>
    <p:sldId id="303" r:id="rId8"/>
    <p:sldId id="256" r:id="rId9"/>
    <p:sldId id="257" r:id="rId10"/>
    <p:sldId id="308" r:id="rId11"/>
    <p:sldId id="309" r:id="rId12"/>
    <p:sldId id="310" r:id="rId13"/>
    <p:sldId id="311" r:id="rId14"/>
    <p:sldId id="341" r:id="rId15"/>
    <p:sldId id="312" r:id="rId16"/>
    <p:sldId id="313" r:id="rId17"/>
    <p:sldId id="314" r:id="rId18"/>
    <p:sldId id="348" r:id="rId19"/>
    <p:sldId id="315" r:id="rId20"/>
    <p:sldId id="349" r:id="rId21"/>
    <p:sldId id="316" r:id="rId22"/>
    <p:sldId id="317" r:id="rId23"/>
    <p:sldId id="350" r:id="rId24"/>
    <p:sldId id="318" r:id="rId25"/>
    <p:sldId id="319" r:id="rId26"/>
    <p:sldId id="320" r:id="rId27"/>
    <p:sldId id="321" r:id="rId28"/>
    <p:sldId id="322" r:id="rId29"/>
    <p:sldId id="347" r:id="rId30"/>
    <p:sldId id="323" r:id="rId31"/>
    <p:sldId id="267" r:id="rId32"/>
    <p:sldId id="268" r:id="rId33"/>
    <p:sldId id="269" r:id="rId34"/>
    <p:sldId id="282" r:id="rId35"/>
    <p:sldId id="295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277" r:id="rId44"/>
    <p:sldId id="281" r:id="rId45"/>
    <p:sldId id="278" r:id="rId46"/>
    <p:sldId id="279" r:id="rId47"/>
    <p:sldId id="280" r:id="rId48"/>
    <p:sldId id="283" r:id="rId49"/>
    <p:sldId id="284" r:id="rId50"/>
    <p:sldId id="288" r:id="rId51"/>
    <p:sldId id="289" r:id="rId52"/>
    <p:sldId id="290" r:id="rId53"/>
    <p:sldId id="291" r:id="rId54"/>
    <p:sldId id="292" r:id="rId55"/>
    <p:sldId id="293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285" r:id="rId65"/>
    <p:sldId id="286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1" r:id="rId79"/>
    <p:sldId id="372" r:id="rId80"/>
    <p:sldId id="373" r:id="rId81"/>
    <p:sldId id="374" r:id="rId82"/>
    <p:sldId id="37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6AB4C-A492-4548-8F0C-83665BAF88A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755CC-C643-4153-9B54-EEE31C763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35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b68Exu6jtU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c951db449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c951db449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58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c951db449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c951db449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855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951db4494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c951db4494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508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951db449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c951db449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814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951db449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c951db449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953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951db449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c951db449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441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951db449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951db449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48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b77047f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cb77047f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633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cf3b48670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cf3b48670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599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f3b48670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cf3b48670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936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cf3b48670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cf3b48670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37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c8ee80552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c8ee80552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542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cf3b48670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cf3b48670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320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cf3b48670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cf3b48670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85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70b1e36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d70b1e36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133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cf3b48670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cf3b48670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04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982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f75e43d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f75e43d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755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75e43d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75e43d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https://www.youtube.com/watch?v=Wb68Exu6jtU</a:t>
            </a: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0469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f75e43d66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f75e43d66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226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f78347b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f78347b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499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5e43d66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75e43d66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6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8ee80552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8ee80552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699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75e43d66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75e43d66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252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75e43d66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75e43d66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41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75e43d66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75e43d66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491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78347ba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78347ba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501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78347bab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78347bab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381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78347bab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78347bab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327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78347bab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78347bab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130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78347bab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78347bab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1764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78347bab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78347bab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646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78347ba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f78347ba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907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8ee8055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c8ee8055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082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8ee80552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8ee80552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00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c8ee80552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c8ee80552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079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951db449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c951db449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686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951db449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951db449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025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951db449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951db449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13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14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94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8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425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5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08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73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4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9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4C91DCB-9B28-4363-82F4-51A506F4B06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7ECADDF-21BC-4566-88FE-1441F1F306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87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7" y="295564"/>
            <a:ext cx="11702473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31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/>
              <a:t>Need of cloud </a:t>
            </a:r>
            <a:endParaRPr b="1"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" sz="3333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Suppose you want to host a website, you need following things:</a:t>
            </a:r>
            <a:endParaRPr sz="3333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00" y="2536467"/>
            <a:ext cx="2984533" cy="268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101" y="3333300"/>
            <a:ext cx="3055900" cy="268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5067" y="2267834"/>
            <a:ext cx="3674300" cy="2952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30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415600" y="319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/>
              <a:t>Need of cloud </a:t>
            </a:r>
            <a:endParaRPr b="1"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603500" y="1082667"/>
            <a:ext cx="11026800" cy="50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" sz="3333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Problems we were facing before cloud computing are: </a:t>
            </a:r>
            <a:endParaRPr sz="3333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087" y="1654967"/>
            <a:ext cx="8727625" cy="488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960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15600" y="319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/>
              <a:t>why cloud </a:t>
            </a:r>
            <a:endParaRPr b="1" dirty="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285867"/>
            <a:ext cx="11785601" cy="5307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69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/>
              <a:t>Introduction to cloud</a:t>
            </a:r>
            <a:endParaRPr b="1" dirty="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560167"/>
            <a:ext cx="11785601" cy="4068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77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Includes designing and building hardware / software for a wide range of purposes, processing, structuring and managing various kinds of information</a:t>
            </a:r>
          </a:p>
          <a:p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Distributed Computing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Grid Computing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</a:t>
            </a:r>
            <a:r>
              <a:rPr lang="en-US" dirty="0" smtClean="0"/>
              <a:t>luster Computing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Utility Computing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FF0000"/>
                </a:solidFill>
              </a:rPr>
              <a:t>Cloud Computing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3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Cloud computing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334" y="1356967"/>
            <a:ext cx="560426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415600" y="1773934"/>
            <a:ext cx="6040000" cy="434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516454">
              <a:buSzPts val="2500"/>
              <a:buFont typeface="Times New Roman"/>
              <a:buChar char="●"/>
            </a:pP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Storting data/applications on remote servers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/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516454">
              <a:buSzPts val="2500"/>
              <a:buFont typeface="Times New Roman"/>
              <a:buChar char="●"/>
            </a:pP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Processing data/applications from servers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/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516454">
              <a:buSzPts val="2500"/>
              <a:buFont typeface="Times New Roman"/>
              <a:buChar char="●"/>
            </a:pP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Accessing data/applications via internet 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496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Introduction to cloud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7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516454" algn="just">
              <a:buSzPts val="2500"/>
              <a:buFont typeface="Times New Roman"/>
              <a:buChar char="●"/>
            </a:pPr>
            <a:r>
              <a:rPr lang="en" sz="3333" b="1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term Cloud refers to a Network or Internet.</a:t>
            </a:r>
            <a:endParaRPr sz="3333" b="1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buSzPts val="2500"/>
              <a:buFont typeface="Times New Roman"/>
              <a:buChar char="●"/>
            </a:pPr>
            <a:r>
              <a:rPr lang="en" sz="3333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cloud is something that exists in a remote area.</a:t>
            </a:r>
            <a:endParaRPr sz="3333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buSzPts val="2500"/>
              <a:buFont typeface="Times New Roman"/>
              <a:buChar char="●"/>
            </a:pPr>
            <a:r>
              <a:rPr lang="en" sz="3333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Cloud can provide services over public and private networks, i.e., WAN, LAN or VPN.</a:t>
            </a:r>
            <a:endParaRPr sz="3333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buSzPts val="2500"/>
              <a:buFont typeface="Times New Roman"/>
              <a:buChar char="●"/>
            </a:pPr>
            <a:r>
              <a:rPr lang="en" sz="3333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Applications such as e-mail, web conferencing, customer relationship management (CRM) execute on cloud.</a:t>
            </a:r>
            <a:endParaRPr sz="3333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4655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Types of Cloud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01" y="1645434"/>
            <a:ext cx="8961065" cy="449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659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</a:rPr>
              <a:t>Cloud Deployment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33766"/>
            <a:ext cx="10058400" cy="35353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Public Cloud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Private Cloud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Community Cloud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Hybrid </a:t>
            </a:r>
            <a:r>
              <a:rPr lang="en-US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31107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marL="609585" indent="-533387">
              <a:buSzPct val="100000"/>
              <a:buAutoNum type="arabicPeriod"/>
            </a:pPr>
            <a:r>
              <a:rPr lang="en"/>
              <a:t>Public Cloud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415600" y="1577967"/>
            <a:ext cx="10827200" cy="4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 algn="just">
              <a:spcBef>
                <a:spcPts val="1600"/>
              </a:spcBef>
              <a:buSzPts val="2500"/>
              <a:buFont typeface="Times New Roman"/>
              <a:buChar char="●"/>
            </a:pPr>
            <a:r>
              <a:rPr lang="en" sz="3333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public cloud infrastructure makes systems and </a:t>
            </a:r>
            <a:r>
              <a:rPr lang="en" sz="3333" b="1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services available to anyone </a:t>
            </a:r>
            <a:r>
              <a:rPr lang="en" sz="3333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with an internet connection. </a:t>
            </a:r>
            <a:endParaRPr sz="3333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buSzPts val="2500"/>
              <a:buFont typeface="Times New Roman"/>
              <a:buChar char="●"/>
            </a:pPr>
            <a:r>
              <a:rPr lang="en" sz="3333" b="1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Because of its openness, the public cloud is much less secure.</a:t>
            </a:r>
            <a:endParaRPr sz="3333" b="1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spcBef>
                <a:spcPts val="1600"/>
              </a:spcBef>
              <a:buClr>
                <a:schemeClr val="dk2"/>
              </a:buClr>
              <a:buSzPts val="1100"/>
              <a:buNone/>
            </a:pPr>
            <a:r>
              <a:rPr lang="en" sz="3333" b="1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" sz="3333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Microsoft, Google App Engine, Windows Azure Services Platform.</a:t>
            </a:r>
            <a:endParaRPr sz="3333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3333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316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8" y="373726"/>
            <a:ext cx="11360727" cy="27666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8" y="3140364"/>
            <a:ext cx="11176694" cy="24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41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</a:rPr>
              <a:t>Public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The </a:t>
            </a:r>
            <a:r>
              <a:rPr lang="en-US" sz="3200" dirty="0"/>
              <a:t>cloud infrastructure is made available to the general public or a large industry group and is owned by an organization selling cloud services</a:t>
            </a:r>
            <a:r>
              <a:rPr lang="en-US" sz="3200" dirty="0" smtClean="0"/>
              <a:t>.</a:t>
            </a:r>
          </a:p>
          <a:p>
            <a:pPr algn="ctr"/>
            <a:r>
              <a:rPr lang="en-US" sz="3200" dirty="0" smtClean="0"/>
              <a:t>E.g. Microsoft Azure, AWS, Google clouds etc.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8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marL="609585" indent="-533387">
              <a:buSzPct val="100000"/>
              <a:buAutoNum type="arabicPeriod"/>
            </a:pPr>
            <a:r>
              <a:rPr lang="en"/>
              <a:t>Public Cloud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033" y="1582667"/>
            <a:ext cx="7620000" cy="421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8214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2. Private cloud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516454">
              <a:buSzPts val="2500"/>
              <a:buFont typeface="Times New Roman"/>
              <a:buChar char="●"/>
            </a:pPr>
            <a:r>
              <a:rPr lang="en" sz="3333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private cloud infrastructure makes </a:t>
            </a:r>
            <a:r>
              <a:rPr lang="en" sz="3333" b="1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systems and services available to anyone within an organization. </a:t>
            </a:r>
            <a:endParaRPr sz="3333" b="1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>
              <a:buSzPts val="2500"/>
              <a:buFont typeface="Times New Roman"/>
              <a:buChar char="●"/>
            </a:pPr>
            <a:r>
              <a:rPr lang="en" sz="3333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Because of this private characteristic, it is more secure. </a:t>
            </a:r>
            <a:endParaRPr sz="3333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33" b="1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Examples: </a:t>
            </a:r>
            <a:r>
              <a:rPr lang="en" sz="3333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OpenNebula, </a:t>
            </a:r>
            <a:r>
              <a:rPr lang="en" sz="3333" dirty="0" smtClean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OpenStack are </a:t>
            </a:r>
            <a:r>
              <a:rPr lang="en" sz="3333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some examples of this style of deployment.</a:t>
            </a:r>
            <a:endParaRPr sz="3333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199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</a:rPr>
              <a:t>Private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The </a:t>
            </a:r>
            <a:r>
              <a:rPr lang="en-US" sz="3200" dirty="0"/>
              <a:t>cloud infrastructure is operated solely for a single organization. It may be managed by the organization or a third party, and may exist on-premises or off-premises</a:t>
            </a:r>
            <a:r>
              <a:rPr lang="en-US" sz="3200" dirty="0" smtClean="0"/>
              <a:t>.</a:t>
            </a:r>
          </a:p>
          <a:p>
            <a:pPr algn="ctr"/>
            <a:r>
              <a:rPr lang="en-US" sz="3200" dirty="0" smtClean="0"/>
              <a:t>It has high level of security and privacy. </a:t>
            </a:r>
          </a:p>
          <a:p>
            <a:pPr algn="ctr"/>
            <a:r>
              <a:rPr lang="en-US" sz="3200" dirty="0" smtClean="0"/>
              <a:t>E.g. HP data centers</a:t>
            </a:r>
            <a:endParaRPr lang="en-US" sz="3200" dirty="0"/>
          </a:p>
          <a:p>
            <a:pPr algn="ctr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2. Private cloud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600" y="1356967"/>
            <a:ext cx="6350000" cy="5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81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3. Hybrid Cloud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415600" y="1463000"/>
            <a:ext cx="11360800" cy="462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 algn="just">
              <a:buSzPts val="2500"/>
              <a:buFont typeface="Times New Roman"/>
              <a:buChar char="●"/>
            </a:pPr>
            <a:r>
              <a:rPr lang="en" sz="3333" b="1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Two or more clouds are combined to make up a hybrid cloud infrastructure. </a:t>
            </a:r>
            <a:endParaRPr sz="3333" b="1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buSzPts val="2500"/>
              <a:buFont typeface="Times New Roman"/>
              <a:buChar char="●"/>
            </a:pPr>
            <a:r>
              <a:rPr lang="en" sz="3333" b="1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the majority of cases, public and private clouds blend to make a hybrid cloud, where the private cloud handles crucial tasks and the public cloud handles non-critical tasks. </a:t>
            </a:r>
            <a:endParaRPr sz="3333" b="1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33" b="1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Examples: </a:t>
            </a:r>
            <a:r>
              <a:rPr lang="en" sz="3333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Google Application Suite (Gmail, Google Apps, and Google Drive), Office 365 (MS Office on the Web and One Drive), Amazon Web Services.</a:t>
            </a:r>
            <a:endParaRPr sz="3333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1139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3. Hybrid Cloud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67" y="1560167"/>
            <a:ext cx="6350000" cy="455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717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4. Community Cloud</a:t>
            </a: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94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07987" algn="just">
              <a:buSzPts val="2400"/>
              <a:buFont typeface="Times New Roman"/>
              <a:buChar char="●"/>
            </a:pPr>
            <a:r>
              <a:rPr lang="en" sz="3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community cloud infrastructure makes systems and services available to anyone within a group of organizations.</a:t>
            </a:r>
            <a:endParaRPr sz="3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7987" algn="just">
              <a:buSzPts val="2400"/>
              <a:buFont typeface="Times New Roman"/>
              <a:buChar char="●"/>
            </a:pPr>
            <a:r>
              <a:rPr lang="en" sz="3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is owned, managed, and operated by one or more organizations in the community, a third party, or a combination of them.</a:t>
            </a:r>
            <a:endParaRPr sz="3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7987" algn="just">
              <a:buSzPts val="2400"/>
              <a:buFont typeface="Times New Roman"/>
              <a:buChar char="●"/>
            </a:pPr>
            <a:r>
              <a:rPr lang="en" sz="3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allows us to share cloud resources, infrastructure, and other capabilities among various organizations.</a:t>
            </a:r>
            <a:endParaRPr sz="3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b="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" sz="3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Health Care community cloud</a:t>
            </a:r>
            <a:endParaRPr sz="3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2079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4. Community Cloud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233" y="2798033"/>
            <a:ext cx="5638400" cy="37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621767" y="1517901"/>
            <a:ext cx="10643600" cy="178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/>
            <a:r>
              <a:rPr lang="en" sz="3333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Community clouds are multi-tenant platforms and make it possible for various companies to function on a shared platform.</a:t>
            </a:r>
            <a:endParaRPr sz="3333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4049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</a:rPr>
              <a:t>Community </a:t>
            </a:r>
            <a:r>
              <a:rPr lang="en-US" b="1" dirty="0">
                <a:latin typeface="Times New Roman" pitchFamily="18" charset="0"/>
              </a:rPr>
              <a:t>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The </a:t>
            </a:r>
            <a:r>
              <a:rPr lang="en-US" sz="3200" dirty="0"/>
              <a:t>cloud infrastructure is made available to </a:t>
            </a:r>
            <a:r>
              <a:rPr lang="en-US" sz="3200" dirty="0" smtClean="0"/>
              <a:t>multiple organizations where they share resources and services based on common operational and regulatory requirements.</a:t>
            </a:r>
          </a:p>
          <a:p>
            <a:pPr algn="ctr"/>
            <a:r>
              <a:rPr lang="en-US" sz="3200" dirty="0" smtClean="0"/>
              <a:t>E.g. IBM </a:t>
            </a:r>
            <a:r>
              <a:rPr lang="en-US" sz="3200" dirty="0" err="1" smtClean="0"/>
              <a:t>SoftLayer</a:t>
            </a:r>
            <a:r>
              <a:rPr lang="en-US" sz="3200" dirty="0" smtClean="0"/>
              <a:t> cloud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0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1" y="142010"/>
            <a:ext cx="11758007" cy="2767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70" y="2909455"/>
            <a:ext cx="11555268" cy="285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3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Cloud Computing</a:t>
            </a: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1577067" y="1645433"/>
            <a:ext cx="90096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buClr>
                <a:schemeClr val="dk2"/>
              </a:buClr>
              <a:buSzPts val="1100"/>
              <a:buNone/>
            </a:pPr>
            <a:endParaRPr sz="3200" b="1">
              <a:solidFill>
                <a:srgbClr val="980000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indent="0" algn="just">
              <a:spcBef>
                <a:spcPts val="1600"/>
              </a:spcBef>
              <a:buClr>
                <a:schemeClr val="dk2"/>
              </a:buClr>
              <a:buSzPts val="1100"/>
              <a:buNone/>
            </a:pPr>
            <a:r>
              <a:rPr lang="en" sz="3200" b="1">
                <a:solidFill>
                  <a:srgbClr val="98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“The cloud computing service has grown nearly 80% year-over-year in the last two quarters, and is on pace to hit $7.8 billion in revenue in 2015, four times the 2012 sales of $1.8 billion.” </a:t>
            </a:r>
            <a:endParaRPr sz="3200" b="1">
              <a:solidFill>
                <a:srgbClr val="980000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indent="0" algn="just">
              <a:spcBef>
                <a:spcPts val="1600"/>
              </a:spcBef>
              <a:spcAft>
                <a:spcPts val="1600"/>
              </a:spcAft>
              <a:buNone/>
            </a:pPr>
            <a:endParaRPr sz="3200" b="1">
              <a:solidFill>
                <a:srgbClr val="980000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69784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3276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NITS (National Institute of Standards and </a:t>
            </a:r>
            <a:r>
              <a:rPr lang="en-US" dirty="0" smtClean="0"/>
              <a:t>Technology ) </a:t>
            </a:r>
            <a:r>
              <a:rPr lang="en-US" dirty="0"/>
              <a:t>defines </a:t>
            </a:r>
            <a:r>
              <a:rPr lang="en-US" dirty="0" smtClean="0"/>
              <a:t>Cloud Computing as;</a:t>
            </a:r>
          </a:p>
          <a:p>
            <a:endParaRPr lang="en-US" dirty="0" smtClean="0"/>
          </a:p>
          <a:p>
            <a:pPr algn="ctr"/>
            <a:r>
              <a:rPr lang="en-US" sz="2800" b="1" dirty="0"/>
              <a:t>“ Cloud computing is a model for enabling ubiquitous, convenient, on-demand network access to a shared pool </a:t>
            </a:r>
            <a:r>
              <a:rPr lang="en-US" sz="2800" b="1" dirty="0" smtClean="0"/>
              <a:t>of configurable </a:t>
            </a:r>
            <a:r>
              <a:rPr lang="en-US" sz="2800" b="1" dirty="0"/>
              <a:t>computing resources (</a:t>
            </a:r>
            <a:r>
              <a:rPr lang="en-US" sz="2800" b="1" dirty="0" err="1"/>
              <a:t>e.g</a:t>
            </a:r>
            <a:r>
              <a:rPr lang="en-US" sz="2800" b="1" dirty="0"/>
              <a:t> networks, servers, storage, applications, and services) that can </a:t>
            </a:r>
            <a:r>
              <a:rPr lang="en-US" sz="2800" b="1" dirty="0" smtClean="0"/>
              <a:t>be rapidly </a:t>
            </a:r>
            <a:r>
              <a:rPr lang="en-US" sz="2800" b="1" dirty="0"/>
              <a:t>provisioned and released with minimal management effort or service provider interaction. ”</a:t>
            </a:r>
          </a:p>
        </p:txBody>
      </p:sp>
    </p:spTree>
    <p:extLst>
      <p:ext uri="{BB962C8B-B14F-4D97-AF65-F5344CB8AC3E}">
        <p14:creationId xmlns:p14="http://schemas.microsoft.com/office/powerpoint/2010/main" val="388389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8681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On-demand self-service:</a:t>
            </a:r>
            <a:endParaRPr lang="en-US" dirty="0"/>
          </a:p>
          <a:p>
            <a:pPr algn="just"/>
            <a:r>
              <a:rPr lang="en-US" dirty="0" smtClean="0"/>
              <a:t>A </a:t>
            </a:r>
            <a:r>
              <a:rPr lang="en-US" dirty="0"/>
              <a:t>consumer can unilaterally provision computing capabilities, such as server time and network storage, </a:t>
            </a:r>
            <a:r>
              <a:rPr lang="en-US" b="1" dirty="0" smtClean="0"/>
              <a:t>as needed </a:t>
            </a:r>
            <a:r>
              <a:rPr lang="en-US" b="1" dirty="0"/>
              <a:t>automatically without requiring human interaction with each service </a:t>
            </a:r>
            <a:r>
              <a:rPr lang="en-US" b="1" dirty="0" smtClean="0"/>
              <a:t>provider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 Broad </a:t>
            </a:r>
            <a:r>
              <a:rPr lang="en-US" dirty="0"/>
              <a:t>network </a:t>
            </a:r>
            <a:r>
              <a:rPr lang="en-US" dirty="0" smtClean="0"/>
              <a:t>access:</a:t>
            </a:r>
            <a:endParaRPr lang="en-US" dirty="0"/>
          </a:p>
          <a:p>
            <a:pPr algn="just"/>
            <a:r>
              <a:rPr lang="en-US" dirty="0" smtClean="0"/>
              <a:t>Capabilities </a:t>
            </a:r>
            <a:r>
              <a:rPr lang="en-US" dirty="0"/>
              <a:t>are available over the network and accessed through standard mechanisms that promote use </a:t>
            </a:r>
            <a:r>
              <a:rPr lang="en-US" dirty="0" smtClean="0"/>
              <a:t>by heterogeneous </a:t>
            </a:r>
            <a:r>
              <a:rPr lang="en-US" dirty="0"/>
              <a:t>thin or thick client </a:t>
            </a:r>
            <a:r>
              <a:rPr lang="en-US" b="1" dirty="0"/>
              <a:t>platforms (e.g., mobile phones, tablets, laptops, and workstations</a:t>
            </a:r>
            <a:r>
              <a:rPr lang="en-US" b="1" dirty="0" smtClean="0"/>
              <a:t>).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 Resource </a:t>
            </a:r>
            <a:r>
              <a:rPr lang="en-US" dirty="0"/>
              <a:t>pooling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provider’s computing resources are pooled to serve multiple consumers using a multi-tenant </a:t>
            </a:r>
            <a:r>
              <a:rPr lang="en-US" dirty="0" smtClean="0"/>
              <a:t>model, with </a:t>
            </a:r>
            <a:r>
              <a:rPr lang="en-US" b="1" dirty="0"/>
              <a:t>different physical and virtual resources dynamically assigned and reassigned according to </a:t>
            </a:r>
            <a:r>
              <a:rPr lang="en-US" b="1" dirty="0" smtClean="0"/>
              <a:t>consumer demand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970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US" dirty="0" smtClean="0"/>
              <a:t>Continue..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46913"/>
            <a:ext cx="10058400" cy="41221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 Rapid elasticity: </a:t>
            </a:r>
          </a:p>
          <a:p>
            <a:pPr marL="0" indent="0">
              <a:buNone/>
            </a:pPr>
            <a:r>
              <a:rPr lang="en-US" b="1" dirty="0" smtClean="0"/>
              <a:t>- </a:t>
            </a:r>
            <a:r>
              <a:rPr lang="en-US" dirty="0"/>
              <a:t>Capabilities can be rapidly and elastically provisioned - in some cases automatically - </a:t>
            </a:r>
            <a:r>
              <a:rPr lang="en-US" b="1" dirty="0"/>
              <a:t>to quickly scale out; and rapidly released to quickly scale in. </a:t>
            </a:r>
          </a:p>
          <a:p>
            <a:pPr>
              <a:buFontTx/>
              <a:buChar char="-"/>
            </a:pPr>
            <a:r>
              <a:rPr lang="en-US" dirty="0" smtClean="0"/>
              <a:t>To </a:t>
            </a:r>
            <a:r>
              <a:rPr lang="en-US" dirty="0"/>
              <a:t>the consumer, the capabilities available for provisioning often appear to be unlimited and can be purchased in any quantity at any </a:t>
            </a:r>
            <a:r>
              <a:rPr lang="en-US" dirty="0" smtClean="0"/>
              <a:t>time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Measured </a:t>
            </a:r>
            <a:r>
              <a:rPr lang="en-US" b="1" dirty="0" smtClean="0"/>
              <a:t>service:</a:t>
            </a:r>
          </a:p>
          <a:p>
            <a:pPr>
              <a:buFontTx/>
              <a:buChar char="-"/>
            </a:pPr>
            <a:r>
              <a:rPr lang="en-US" b="1" dirty="0" smtClean="0"/>
              <a:t>Cloud </a:t>
            </a:r>
            <a:r>
              <a:rPr lang="en-US" b="1" dirty="0"/>
              <a:t>systems automatically control and optimize resource usage </a:t>
            </a:r>
            <a:r>
              <a:rPr lang="en-US" dirty="0"/>
              <a:t>by leveraging a metering capability at some level of abstraction appropriate to the type of </a:t>
            </a:r>
            <a:r>
              <a:rPr lang="en-US" dirty="0" smtClean="0"/>
              <a:t>service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b="1" dirty="0"/>
              <a:t>Resource usage can be monitored, controlled, and reported - providing transparency for both the provider and consumer of the service</a:t>
            </a:r>
          </a:p>
        </p:txBody>
      </p:sp>
    </p:spTree>
    <p:extLst>
      <p:ext uri="{BB962C8B-B14F-4D97-AF65-F5344CB8AC3E}">
        <p14:creationId xmlns:p14="http://schemas.microsoft.com/office/powerpoint/2010/main" val="11763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other common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Massive scale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Resilient computing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Homogeneity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Geographic distribution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Virtualization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Service orientation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Low cost software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Advanced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67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535" y="672555"/>
            <a:ext cx="10899169" cy="507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415600" y="312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Cloud Services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568" y="2042467"/>
            <a:ext cx="9501865" cy="4728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326567" y="1075767"/>
            <a:ext cx="11360800" cy="158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algn="just">
              <a:lnSpc>
                <a:spcPct val="115000"/>
              </a:lnSpc>
              <a:spcAft>
                <a:spcPts val="1600"/>
              </a:spcAft>
            </a:pPr>
            <a:r>
              <a:rPr lang="en" sz="32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Cloud services covers a wide range of services that a service provider delivers to the customer via the internet.</a:t>
            </a:r>
            <a:endParaRPr sz="32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579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Cloud Service models</a:t>
            </a: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511633" y="1356969"/>
            <a:ext cx="10519200" cy="9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" sz="3333" b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Three main cloud services: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785" y="2932485"/>
            <a:ext cx="24003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418" y="2839918"/>
            <a:ext cx="2527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7067" y="2983285"/>
            <a:ext cx="24257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1231300" y="5154467"/>
            <a:ext cx="11005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8" name="Google Shape;178;p31"/>
          <p:cNvSpPr txBox="1"/>
          <p:nvPr/>
        </p:nvSpPr>
        <p:spPr>
          <a:xfrm>
            <a:off x="1036800" y="5020000"/>
            <a:ext cx="2689600" cy="148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Clr>
                <a:schemeClr val="dk2"/>
              </a:buClr>
              <a:buSzPts val="1100"/>
            </a:pPr>
            <a:r>
              <a:rPr lang="en" sz="2933" b="1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Software as a Service</a:t>
            </a:r>
            <a:endParaRPr sz="2933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4606933" y="5020000"/>
            <a:ext cx="2689600" cy="148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2933" b="1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Platform as a Service</a:t>
            </a:r>
            <a:endParaRPr sz="2933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8177067" y="5020000"/>
            <a:ext cx="2689600" cy="148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2933" b="1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Infrastructure  as a Service</a:t>
            </a:r>
            <a:endParaRPr sz="2933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77034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415600" y="4205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Types of Service model</a:t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33" y="1081934"/>
            <a:ext cx="11476067" cy="5475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061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title"/>
          </p:nvPr>
        </p:nvSpPr>
        <p:spPr>
          <a:xfrm>
            <a:off x="415600" y="343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Types of Service model</a:t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107234"/>
            <a:ext cx="11360800" cy="547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53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1" y="133348"/>
            <a:ext cx="11300459" cy="35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50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15600" y="3052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Types of Service model</a:t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068800"/>
            <a:ext cx="11429065" cy="538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243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415600" y="343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Types of Cloud Services</a:t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034" y="1216400"/>
            <a:ext cx="8125865" cy="530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074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Types of Service model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67" y="1502534"/>
            <a:ext cx="10787000" cy="4977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511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</a:rPr>
              <a:t>Cloud Service </a:t>
            </a:r>
            <a:r>
              <a:rPr lang="en-US" b="1" dirty="0" smtClean="0">
                <a:latin typeface="Times New Roman" pitchFamily="18" charset="0"/>
              </a:rPr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74710"/>
            <a:ext cx="10058400" cy="3494384"/>
          </a:xfrm>
        </p:spPr>
        <p:txBody>
          <a:bodyPr/>
          <a:lstStyle/>
          <a:p>
            <a:r>
              <a:rPr lang="en-US" sz="3600" dirty="0" smtClean="0"/>
              <a:t>1. Cloud </a:t>
            </a:r>
            <a:r>
              <a:rPr lang="en-US" sz="3600" b="1" dirty="0"/>
              <a:t>S</a:t>
            </a:r>
            <a:r>
              <a:rPr lang="en-US" sz="3600" dirty="0"/>
              <a:t>oftware as a Service (</a:t>
            </a:r>
            <a:r>
              <a:rPr lang="en-US" sz="3600" b="1" dirty="0"/>
              <a:t>S</a:t>
            </a:r>
            <a:r>
              <a:rPr lang="en-US" sz="3600" dirty="0"/>
              <a:t>aaS)</a:t>
            </a:r>
          </a:p>
          <a:p>
            <a:r>
              <a:rPr lang="en-US" sz="3600" dirty="0" smtClean="0"/>
              <a:t>2. Cloud </a:t>
            </a:r>
            <a:r>
              <a:rPr lang="en-US" sz="3600" b="1" dirty="0"/>
              <a:t>P</a:t>
            </a:r>
            <a:r>
              <a:rPr lang="en-US" sz="3600" dirty="0"/>
              <a:t>latform as a Service (</a:t>
            </a:r>
            <a:r>
              <a:rPr lang="en-US" sz="3600" b="1" dirty="0"/>
              <a:t>P</a:t>
            </a:r>
            <a:r>
              <a:rPr lang="en-US" sz="3600" dirty="0"/>
              <a:t>aaS)</a:t>
            </a:r>
          </a:p>
          <a:p>
            <a:r>
              <a:rPr lang="en-US" sz="3600" dirty="0" smtClean="0"/>
              <a:t>3. Cloud </a:t>
            </a:r>
            <a:r>
              <a:rPr lang="en-US" sz="3600" b="1" dirty="0"/>
              <a:t>I</a:t>
            </a:r>
            <a:r>
              <a:rPr lang="en-US" sz="3600" dirty="0"/>
              <a:t>nfrastructure as a Service (</a:t>
            </a:r>
            <a:r>
              <a:rPr lang="en-US" sz="3600" b="1" dirty="0"/>
              <a:t>I</a:t>
            </a:r>
            <a:r>
              <a:rPr lang="en-US" sz="3600" dirty="0"/>
              <a:t>aaS)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96" y="436914"/>
            <a:ext cx="10689904" cy="571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1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41946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</a:rPr>
              <a:t>Software as a Service (SaaS)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 The </a:t>
            </a:r>
            <a:r>
              <a:rPr lang="en-US" dirty="0"/>
              <a:t>capability provided to the consumer is to use the provider’s applications running on a cloud infrastructure.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 The </a:t>
            </a:r>
            <a:r>
              <a:rPr lang="en-US" dirty="0"/>
              <a:t>applications are accessible from various client devices through a thin client interface such as a web browser (e.g., web-based email).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 The </a:t>
            </a:r>
            <a:r>
              <a:rPr lang="en-US" dirty="0"/>
              <a:t>consumer does not manage or control the underlying cloud infrastructure including network, servers, operating systems, storage, or even individual application capabilities, with the possible exception of limited user-specific application configuration settings.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</a:rPr>
              <a:t>Platform as a Service (PaaS)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79176"/>
            <a:ext cx="10058400" cy="358991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 The </a:t>
            </a:r>
            <a:r>
              <a:rPr lang="en-US" dirty="0"/>
              <a:t>capability provided to the consumer is to deploy onto the cloud infrastructure consumer created or acquired applications created using programming languages and tools supported by the </a:t>
            </a:r>
            <a:r>
              <a:rPr lang="en-US" dirty="0" smtClean="0"/>
              <a:t>provider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 The </a:t>
            </a:r>
            <a:r>
              <a:rPr lang="en-US" dirty="0"/>
              <a:t>consumer does not manage or control the underlying cloud infrastructure including network, servers, operating systems, or storage, but has control over the deployed applications and possibly application hosting environment </a:t>
            </a:r>
            <a:r>
              <a:rPr lang="en-US" dirty="0" smtClean="0"/>
              <a:t>configurations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</a:rPr>
              <a:t>Infrastructure as a Service (IaaS)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The capability provided to the consumer is to provision processing, storage, networks, and other fundamental computing resources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 Consumer </a:t>
            </a:r>
            <a:r>
              <a:rPr lang="en-US" dirty="0"/>
              <a:t>is able to deploy and run arbitrary software, which can include operating systems and </a:t>
            </a:r>
            <a:r>
              <a:rPr lang="en-US" dirty="0" smtClean="0"/>
              <a:t>applications</a:t>
            </a: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 The </a:t>
            </a:r>
            <a:r>
              <a:rPr lang="en-US" dirty="0"/>
              <a:t>consumer does not manage or control the underlying cloud infrastructure but has control over operating systems, storage, deployed applications, and possibly limited control of select networking components (e.g., host firewalls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8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930" y="235827"/>
            <a:ext cx="8286425" cy="62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09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430" y="509061"/>
            <a:ext cx="10626918" cy="53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7" y="429375"/>
            <a:ext cx="11001548" cy="53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0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13" y="659030"/>
            <a:ext cx="11033329" cy="520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89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907" y="518061"/>
            <a:ext cx="11433406" cy="54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40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751" y="346044"/>
            <a:ext cx="11230927" cy="56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66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408" y="773615"/>
            <a:ext cx="10976980" cy="46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50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063" y="337531"/>
            <a:ext cx="11054476" cy="55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0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67" y="771891"/>
            <a:ext cx="11023087" cy="378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30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Vs Distributed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74" y="1983835"/>
            <a:ext cx="4835271" cy="371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79" y="1983834"/>
            <a:ext cx="4985139" cy="371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7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Controlling and managing is distributed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 smtClean="0"/>
              <a:t>Uni</a:t>
            </a:r>
            <a:r>
              <a:rPr lang="en-US" dirty="0" smtClean="0"/>
              <a:t> processor is not a concept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Distributed Processor carries its own local memory and storage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It provides computing services in distributed manner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Each processor communicates with another processor through high speed lines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Components: Workstations, Servers, Personal assistant devices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Examples: Internet, ATM machines, Intranet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105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32597"/>
          </a:xfrm>
        </p:spPr>
        <p:txBody>
          <a:bodyPr/>
          <a:lstStyle/>
          <a:p>
            <a:r>
              <a:rPr lang="en-US" dirty="0"/>
              <a:t>Distributed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/>
              <a:t>Clients invoke individual servers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94" y="2254073"/>
            <a:ext cx="11251258" cy="38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030514"/>
            <a:ext cx="10058400" cy="4838580"/>
          </a:xfrm>
        </p:spPr>
        <p:txBody>
          <a:bodyPr/>
          <a:lstStyle/>
          <a:p>
            <a:r>
              <a:rPr lang="en-US" dirty="0"/>
              <a:t>2. A typical distributed application based on peer processes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69269"/>
            <a:ext cx="10058400" cy="47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2" y="521738"/>
            <a:ext cx="10920614" cy="35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80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64826"/>
          </a:xfrm>
        </p:spPr>
        <p:txBody>
          <a:bodyPr/>
          <a:lstStyle/>
          <a:p>
            <a:r>
              <a:rPr lang="en-US" dirty="0" smtClean="0"/>
              <a:t>Grid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Grid </a:t>
            </a:r>
            <a:r>
              <a:rPr lang="en-US" dirty="0"/>
              <a:t>computing harnesses unused processing cycles of all computers </a:t>
            </a:r>
            <a:r>
              <a:rPr lang="en-US" dirty="0" smtClean="0"/>
              <a:t>in a </a:t>
            </a:r>
            <a:r>
              <a:rPr lang="en-US" dirty="0"/>
              <a:t>network for solving problems too intensive for any stand-alone </a:t>
            </a:r>
            <a:r>
              <a:rPr lang="en-US" dirty="0" smtClean="0"/>
              <a:t>machine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2533032"/>
            <a:ext cx="10912296" cy="333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8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Grid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Today’s Science/Research is based on computations, data analysis, </a:t>
            </a:r>
            <a:r>
              <a:rPr lang="en-US" dirty="0" smtClean="0"/>
              <a:t>data visualization </a:t>
            </a:r>
            <a:r>
              <a:rPr lang="en-US" dirty="0"/>
              <a:t>&amp; </a:t>
            </a:r>
            <a:r>
              <a:rPr lang="en-US" dirty="0" smtClean="0"/>
              <a:t>collaborations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Computer Simulations &amp; Modelling are more cost effective </a:t>
            </a:r>
            <a:r>
              <a:rPr lang="en-US" dirty="0" smtClean="0"/>
              <a:t>than experimental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Scientific and Engineering problems are becoming more complex &amp; </a:t>
            </a:r>
            <a:r>
              <a:rPr lang="en-US" dirty="0" smtClean="0"/>
              <a:t>users need </a:t>
            </a:r>
            <a:r>
              <a:rPr lang="en-US" dirty="0"/>
              <a:t>more accurate, precise solutions to their problems in shortest </a:t>
            </a:r>
            <a:r>
              <a:rPr lang="en-US" dirty="0" smtClean="0"/>
              <a:t>possible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Data </a:t>
            </a:r>
            <a:r>
              <a:rPr lang="en-US" dirty="0"/>
              <a:t>Visualization is becoming very </a:t>
            </a:r>
            <a:r>
              <a:rPr lang="en-US" dirty="0" smtClean="0"/>
              <a:t>important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Exploiting under utilized resources</a:t>
            </a:r>
          </a:p>
        </p:txBody>
      </p:sp>
    </p:spTree>
    <p:extLst>
      <p:ext uri="{BB962C8B-B14F-4D97-AF65-F5344CB8AC3E}">
        <p14:creationId xmlns:p14="http://schemas.microsoft.com/office/powerpoint/2010/main" val="291283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904549" cy="402336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 A cluster is a type of parallel or distributed </a:t>
            </a:r>
            <a:r>
              <a:rPr lang="en-US" dirty="0" smtClean="0"/>
              <a:t>computer system</a:t>
            </a:r>
            <a:r>
              <a:rPr lang="en-US" dirty="0"/>
              <a:t>, which consists of a collection of </a:t>
            </a:r>
            <a:r>
              <a:rPr lang="en-US" dirty="0" smtClean="0"/>
              <a:t>inter-connected stand-alone </a:t>
            </a:r>
            <a:r>
              <a:rPr lang="en-US" dirty="0"/>
              <a:t>computers working together as a </a:t>
            </a:r>
            <a:r>
              <a:rPr lang="en-US" dirty="0" smtClean="0"/>
              <a:t>single integrated </a:t>
            </a:r>
            <a:r>
              <a:rPr lang="en-US" dirty="0"/>
              <a:t>computing </a:t>
            </a:r>
            <a:r>
              <a:rPr lang="en-US" dirty="0" smtClean="0"/>
              <a:t>resource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 Key components of a cluster include multiple </a:t>
            </a:r>
            <a:r>
              <a:rPr lang="en-US" dirty="0" smtClean="0"/>
              <a:t>standalone computers </a:t>
            </a:r>
            <a:r>
              <a:rPr lang="en-US" dirty="0"/>
              <a:t>(PCs, Workstations, or SMPs), operating systems</a:t>
            </a:r>
            <a:r>
              <a:rPr lang="en-US" dirty="0" smtClean="0"/>
              <a:t>, high-performance </a:t>
            </a:r>
            <a:r>
              <a:rPr lang="en-US" dirty="0"/>
              <a:t>interconnects, middleware, </a:t>
            </a:r>
            <a:r>
              <a:rPr lang="en-US" dirty="0" smtClean="0"/>
              <a:t>parallel programming </a:t>
            </a:r>
            <a:r>
              <a:rPr lang="en-US" dirty="0"/>
              <a:t>environments, and applications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Clusters are usually deployed to improve speed and/or </a:t>
            </a:r>
            <a:r>
              <a:rPr lang="en-US" dirty="0" smtClean="0"/>
              <a:t>reliability over </a:t>
            </a:r>
            <a:r>
              <a:rPr lang="en-US" dirty="0"/>
              <a:t>that provided by a single </a:t>
            </a:r>
            <a:r>
              <a:rPr lang="en-US" dirty="0" smtClean="0"/>
              <a:t>computer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Basic building blocks of clusters are broken down into </a:t>
            </a:r>
            <a:r>
              <a:rPr lang="en-US" dirty="0" smtClean="0"/>
              <a:t>multiple categories</a:t>
            </a:r>
            <a:r>
              <a:rPr lang="en-US" dirty="0"/>
              <a:t>:</a:t>
            </a:r>
          </a:p>
          <a:p>
            <a:pPr marL="0" indent="0" algn="just">
              <a:buNone/>
            </a:pPr>
            <a:r>
              <a:rPr lang="en-US" dirty="0"/>
              <a:t>• Cluster Nodes</a:t>
            </a:r>
          </a:p>
          <a:p>
            <a:pPr marL="0" indent="0" algn="just">
              <a:buNone/>
            </a:pPr>
            <a:r>
              <a:rPr lang="en-US" dirty="0"/>
              <a:t>• Cluster Network</a:t>
            </a:r>
          </a:p>
          <a:p>
            <a:pPr marL="0" indent="0" algn="just">
              <a:buNone/>
            </a:pPr>
            <a:r>
              <a:rPr lang="en-US" dirty="0"/>
              <a:t>• Network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13594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3248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Utility Computing is purely a concept which cloud computing practically </a:t>
            </a:r>
            <a:r>
              <a:rPr lang="en-US" dirty="0" smtClean="0"/>
              <a:t>implements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Utility computing is a service provisioning model in which a service provider </a:t>
            </a:r>
            <a:r>
              <a:rPr lang="en-US" dirty="0" smtClean="0"/>
              <a:t>makes computing </a:t>
            </a:r>
            <a:r>
              <a:rPr lang="en-US" dirty="0"/>
              <a:t>resources and infrastructure management available to the customer </a:t>
            </a:r>
            <a:r>
              <a:rPr lang="en-US" dirty="0" smtClean="0"/>
              <a:t>as needed</a:t>
            </a:r>
            <a:r>
              <a:rPr lang="en-US" dirty="0"/>
              <a:t>, and charges them for specific usage rather than a flat rate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Some highlights:</a:t>
            </a:r>
          </a:p>
          <a:p>
            <a:pPr marL="0" indent="0">
              <a:buNone/>
            </a:pPr>
            <a:r>
              <a:rPr lang="en-US" dirty="0" smtClean="0"/>
              <a:t>a</a:t>
            </a:r>
            <a:r>
              <a:rPr lang="en-US" dirty="0"/>
              <a:t>) Pay-for-use Pricing Business Model</a:t>
            </a:r>
          </a:p>
          <a:p>
            <a:pPr marL="0" indent="0">
              <a:buNone/>
            </a:pPr>
            <a:r>
              <a:rPr lang="en-US" dirty="0"/>
              <a:t>b) Data Center Virtualization and Provisioning</a:t>
            </a:r>
          </a:p>
          <a:p>
            <a:pPr marL="0" indent="0">
              <a:buNone/>
            </a:pPr>
            <a:r>
              <a:rPr lang="en-US" dirty="0"/>
              <a:t>c) Solves Resource Utilization Problem</a:t>
            </a:r>
          </a:p>
          <a:p>
            <a:pPr marL="0" indent="0">
              <a:buNone/>
            </a:pPr>
            <a:r>
              <a:rPr lang="en-US" dirty="0"/>
              <a:t>d) Outsourcing</a:t>
            </a:r>
          </a:p>
          <a:p>
            <a:pPr marL="0" indent="0">
              <a:buNone/>
            </a:pPr>
            <a:r>
              <a:rPr lang="en-US" dirty="0"/>
              <a:t>e) Web Services Delivery</a:t>
            </a:r>
          </a:p>
          <a:p>
            <a:pPr marL="0" indent="0">
              <a:buNone/>
            </a:pPr>
            <a:r>
              <a:rPr lang="en-US" dirty="0"/>
              <a:t>f) </a:t>
            </a:r>
            <a:r>
              <a:rPr lang="en-US" dirty="0" smtClean="0"/>
              <a:t>Automation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Drawbacks: Data </a:t>
            </a:r>
            <a:r>
              <a:rPr lang="en-US" b="1" dirty="0" smtClean="0"/>
              <a:t>Backup , </a:t>
            </a:r>
            <a:r>
              <a:rPr lang="en-US" b="1" dirty="0"/>
              <a:t>Data </a:t>
            </a:r>
            <a:r>
              <a:rPr lang="en-US" b="1" dirty="0" smtClean="0"/>
              <a:t>Security, Partner Competency, Defining SLA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418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Lower Computer cost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Improved software updates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Improved document format capabilities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Unlimited storage capacity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Increased data reliability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Universal information access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Latest version availability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Easier group collaboration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Device </a:t>
            </a:r>
            <a:r>
              <a:rPr lang="en-US" dirty="0" err="1" smtClean="0"/>
              <a:t>independance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6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Requires constant internet connection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Does not work well with low speed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Features might be limited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Can be slow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Security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Stored data can be lost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4846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6000"/>
              <a:t>Virtualization 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3526623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15600" y="355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667"/>
              <a:t>Introduction to Virtualization </a:t>
            </a:r>
            <a:endParaRPr sz="4667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15600" y="1207000"/>
            <a:ext cx="7923600" cy="488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 algn="just">
              <a:lnSpc>
                <a:spcPct val="150000"/>
              </a:lnSpc>
              <a:buSzPts val="2500"/>
              <a:buFont typeface="Times New Roman"/>
              <a:buChar char="●"/>
            </a:pP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Virtualization is the process of creating a virtual environment of something which may include hardware platforms, storage devices, OS, network resources, etc.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868" y="1464633"/>
            <a:ext cx="3300533" cy="26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415600" y="4352533"/>
            <a:ext cx="11360800" cy="178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516454" algn="just">
              <a:lnSpc>
                <a:spcPct val="150000"/>
              </a:lnSpc>
              <a:buClr>
                <a:schemeClr val="dk2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process of creating a virtual instance of a device, such as a virtual server or virtual operating system. </a:t>
            </a:r>
            <a:endParaRPr sz="3333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444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355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667"/>
              <a:t>Need of Virtualization </a:t>
            </a:r>
            <a:endParaRPr sz="4667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334" y="1283834"/>
            <a:ext cx="6405029" cy="4895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406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15600" y="355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667"/>
              <a:t>Virtualization </a:t>
            </a:r>
            <a:endParaRPr sz="4667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15600" y="1389900"/>
            <a:ext cx="11270400" cy="470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 algn="just">
              <a:lnSpc>
                <a:spcPct val="150000"/>
              </a:lnSpc>
              <a:buSzPts val="2500"/>
              <a:buFont typeface="Times New Roman"/>
              <a:buChar char="●"/>
            </a:pP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Virtualization creates virtual layer using hypervisor software which manages resources assigned to virtual instances.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50000"/>
              </a:lnSpc>
              <a:buSzPts val="2500"/>
              <a:buFont typeface="Times New Roman"/>
              <a:buChar char="●"/>
            </a:pP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The newly formed virtual representation is called as virtual machine (VM).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50000"/>
              </a:lnSpc>
              <a:buSzPts val="2500"/>
              <a:buFont typeface="Times New Roman"/>
              <a:buChar char="●"/>
            </a:pPr>
            <a:r>
              <a:rPr lang="en" sz="3333" b="1">
                <a:latin typeface="Times New Roman"/>
                <a:ea typeface="Times New Roman"/>
                <a:cs typeface="Times New Roman"/>
                <a:sym typeface="Times New Roman"/>
              </a:rPr>
              <a:t>Virtual machine</a:t>
            </a: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 is an emulation or virtual representation of physical system.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068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059709" y="1237675"/>
          <a:ext cx="7730836" cy="381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205">
                  <a:extLst>
                    <a:ext uri="{9D8B030D-6E8A-4147-A177-3AD203B41FA5}">
                      <a16:colId xmlns:a16="http://schemas.microsoft.com/office/drawing/2014/main" val="1175195291"/>
                    </a:ext>
                  </a:extLst>
                </a:gridCol>
                <a:gridCol w="4155324">
                  <a:extLst>
                    <a:ext uri="{9D8B030D-6E8A-4147-A177-3AD203B41FA5}">
                      <a16:colId xmlns:a16="http://schemas.microsoft.com/office/drawing/2014/main" val="785130247"/>
                    </a:ext>
                  </a:extLst>
                </a:gridCol>
                <a:gridCol w="992710">
                  <a:extLst>
                    <a:ext uri="{9D8B030D-6E8A-4147-A177-3AD203B41FA5}">
                      <a16:colId xmlns:a16="http://schemas.microsoft.com/office/drawing/2014/main" val="507700879"/>
                    </a:ext>
                  </a:extLst>
                </a:gridCol>
                <a:gridCol w="1528597">
                  <a:extLst>
                    <a:ext uri="{9D8B030D-6E8A-4147-A177-3AD203B41FA5}">
                      <a16:colId xmlns:a16="http://schemas.microsoft.com/office/drawing/2014/main" val="424332414"/>
                    </a:ext>
                  </a:extLst>
                </a:gridCol>
              </a:tblGrid>
              <a:tr h="6468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Module No.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Module Name</a:t>
                      </a:r>
                      <a:r>
                        <a:rPr lang="en-US" baseline="0" dirty="0" smtClean="0"/>
                        <a:t>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Hours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Marks 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727273"/>
                  </a:ext>
                </a:extLst>
              </a:tr>
              <a:tr h="6468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Cloud Computing and virtualization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857606"/>
                  </a:ext>
                </a:extLst>
              </a:tr>
              <a:tr h="6468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Cloud computing Services and business value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8925282"/>
                  </a:ext>
                </a:extLst>
              </a:tr>
              <a:tr h="3747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Cloud Deployment Techniques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08827"/>
                  </a:ext>
                </a:extLst>
              </a:tr>
              <a:tr h="3747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Security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2953264"/>
                  </a:ext>
                </a:extLst>
              </a:tr>
              <a:tr h="3747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Cloud Programming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135446"/>
                  </a:ext>
                </a:extLst>
              </a:tr>
              <a:tr h="3747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Architecture for Cloud Application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491191"/>
                  </a:ext>
                </a:extLst>
              </a:tr>
              <a:tr h="374781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Total Hours</a:t>
                      </a:r>
                      <a:r>
                        <a:rPr lang="en-US" b="1" baseline="0" dirty="0" smtClean="0"/>
                        <a:t> and Marks </a:t>
                      </a:r>
                      <a:endParaRPr lang="en-IN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39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</a:t>
                      </a:r>
                      <a:endParaRPr lang="en-IN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276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3535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5600" y="355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667"/>
              <a:t>Benefits of Virtualization </a:t>
            </a:r>
            <a:endParaRPr sz="4667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841233" y="1280167"/>
            <a:ext cx="10844800" cy="481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1. More flexible and efficient allocation of resources.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2. Enhance development productivity.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3. It lowers the cost of IT infrastructure.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4. Remote access and rapid scalability.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5. High availability and disaster recovery.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6. Enables running multiple operating systems. </a:t>
            </a:r>
            <a:endParaRPr sz="3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18652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15600" y="355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667"/>
              <a:t>Hypervisor </a:t>
            </a:r>
            <a:endParaRPr sz="4667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29200" y="1207000"/>
            <a:ext cx="7918800" cy="488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 algn="just">
              <a:lnSpc>
                <a:spcPct val="150000"/>
              </a:lnSpc>
              <a:buSzPts val="2500"/>
              <a:buFont typeface="Times New Roman"/>
              <a:buChar char="●"/>
            </a:pP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The virtual machine is referred as a </a:t>
            </a:r>
            <a:r>
              <a:rPr lang="en" sz="3333" b="1">
                <a:latin typeface="Times New Roman"/>
                <a:ea typeface="Times New Roman"/>
                <a:cs typeface="Times New Roman"/>
                <a:sym typeface="Times New Roman"/>
              </a:rPr>
              <a:t>guest machine </a:t>
            </a: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" sz="3333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physical machine on which the virtual machine is created is known as </a:t>
            </a:r>
            <a:r>
              <a:rPr lang="en" sz="3333" b="1">
                <a:latin typeface="Times New Roman"/>
                <a:ea typeface="Times New Roman"/>
                <a:cs typeface="Times New Roman"/>
                <a:sym typeface="Times New Roman"/>
              </a:rPr>
              <a:t>host machine</a:t>
            </a: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50000"/>
              </a:lnSpc>
              <a:buSzPts val="2500"/>
              <a:buFont typeface="Times New Roman"/>
              <a:buChar char="●"/>
            </a:pP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The virtual machine is managed by a software or firmware, which is known as </a:t>
            </a:r>
            <a:r>
              <a:rPr lang="en" sz="3333" b="1">
                <a:latin typeface="Times New Roman"/>
                <a:ea typeface="Times New Roman"/>
                <a:cs typeface="Times New Roman"/>
                <a:sym typeface="Times New Roman"/>
              </a:rPr>
              <a:t>Hypervisor</a:t>
            </a: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168" y="2233368"/>
            <a:ext cx="3253233" cy="3074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602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15600" y="355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667"/>
              <a:t>Hypervisor </a:t>
            </a:r>
            <a:endParaRPr sz="4667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024133" y="1645900"/>
            <a:ext cx="4773200" cy="488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" sz="3333" b="1">
                <a:latin typeface="Times New Roman"/>
                <a:ea typeface="Times New Roman"/>
                <a:cs typeface="Times New Roman"/>
                <a:sym typeface="Times New Roman"/>
              </a:rPr>
              <a:t>Hypervisor</a:t>
            </a: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 is a firmware or low-level program that acts as a Virtual Machine Manager (VMM).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609585" algn="just">
              <a:lnSpc>
                <a:spcPct val="150000"/>
              </a:lnSpc>
              <a:buClr>
                <a:schemeClr val="dk2"/>
              </a:buClr>
              <a:buSzPts val="1100"/>
              <a:buNone/>
            </a:pPr>
            <a:endParaRPr sz="3333">
              <a:solidFill>
                <a:srgbClr val="211D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300" y="786401"/>
            <a:ext cx="5214901" cy="6071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5450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415600" y="355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667"/>
              <a:t>Hypervisor </a:t>
            </a:r>
            <a:endParaRPr sz="4667"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896100" y="1426467"/>
            <a:ext cx="10460800" cy="46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There are two types of hypervisor:</a:t>
            </a: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609585" algn="just">
              <a:lnSpc>
                <a:spcPct val="150000"/>
              </a:lnSpc>
              <a:buNone/>
            </a:pP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lang="en" sz="3333" b="1">
                <a:latin typeface="Times New Roman"/>
                <a:ea typeface="Times New Roman"/>
                <a:cs typeface="Times New Roman"/>
                <a:sym typeface="Times New Roman"/>
              </a:rPr>
              <a:t>Type 1 hypervisor</a:t>
            </a: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 / </a:t>
            </a:r>
            <a:r>
              <a:rPr lang="en" sz="3333">
                <a:solidFill>
                  <a:srgbClr val="211D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Native/Bare-Metal Hypervisors</a:t>
            </a:r>
            <a:endParaRPr sz="3333">
              <a:solidFill>
                <a:srgbClr val="211D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609585" algn="just">
              <a:lnSpc>
                <a:spcPct val="150000"/>
              </a:lnSpc>
              <a:buNone/>
            </a:pPr>
            <a:r>
              <a:rPr lang="en" sz="3333"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r>
              <a:rPr lang="en" sz="3333" b="1">
                <a:latin typeface="Times New Roman"/>
                <a:ea typeface="Times New Roman"/>
                <a:cs typeface="Times New Roman"/>
                <a:sym typeface="Times New Roman"/>
              </a:rPr>
              <a:t>Type 2 hypervisor / </a:t>
            </a:r>
            <a:r>
              <a:rPr lang="en" sz="3333">
                <a:solidFill>
                  <a:srgbClr val="211D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Hosted Hypervisors</a:t>
            </a:r>
            <a:endParaRPr sz="3333">
              <a:solidFill>
                <a:srgbClr val="211D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sz="333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4733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415600" y="355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667"/>
              <a:t>Hypervisor </a:t>
            </a:r>
            <a:endParaRPr sz="4667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367" y="1119234"/>
            <a:ext cx="7223735" cy="5464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366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415600" y="355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601118">
              <a:buSzPts val="3500"/>
              <a:buAutoNum type="arabicPeriod"/>
            </a:pPr>
            <a:r>
              <a:rPr lang="en" sz="4667"/>
              <a:t>Type 1 Hypervisor </a:t>
            </a:r>
            <a:endParaRPr sz="4667"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603500" y="1261867"/>
            <a:ext cx="10936400" cy="483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 algn="just">
              <a:lnSpc>
                <a:spcPct val="15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They are deployed directly over the host hardware.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5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Direct access to the hardware without any underlying OS or device drivers makes such hypervisors highly efficient for enterprise computing.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5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VMware ESXi, Microsoft Hyper-V, Oracle VM, and Xen are examples of type 1 hypervisors.</a:t>
            </a:r>
            <a:endParaRPr sz="3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1161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15600" y="355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667"/>
              <a:t>2. Type 2 Hypervisor </a:t>
            </a:r>
            <a:endParaRPr sz="4667"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603500" y="1261867"/>
            <a:ext cx="10936400" cy="483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 algn="just">
              <a:lnSpc>
                <a:spcPct val="15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They run as an application over a traditional OS.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5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Developers, security professionals, or users who need to access applications only available on select OS versions often rely on type 2 hypervisors for their operations.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5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KVM, VMware Server and Workstation, Microsoft Virtual PC, Oracle VM VirtualBox, and QEMU are popular type 2 hypervisors.</a:t>
            </a:r>
            <a:endParaRPr sz="3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5503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415600" y="355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667"/>
              <a:t>Types of virtualization </a:t>
            </a:r>
            <a:endParaRPr sz="4667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34" y="1952134"/>
            <a:ext cx="11360801" cy="3635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1098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415600" y="3007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marL="609585" indent="-571486">
              <a:buSzPct val="100000"/>
              <a:buAutoNum type="arabicPeriod"/>
            </a:pPr>
            <a:r>
              <a:rPr lang="en" sz="4667"/>
              <a:t>Desktop virtualization </a:t>
            </a:r>
            <a:endParaRPr sz="5133"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415600" y="1064333"/>
            <a:ext cx="11360800" cy="502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07987" algn="just">
              <a:lnSpc>
                <a:spcPct val="100000"/>
              </a:lnSpc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allows us to run multiple desktop OS in each VM. </a:t>
            </a:r>
            <a:endParaRPr sz="3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7987" algn="just">
              <a:lnSpc>
                <a:spcPct val="100000"/>
              </a:lnSpc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3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 allows the user to access their desktop virtually, from any location by a different machine. </a:t>
            </a:r>
            <a:endParaRPr sz="3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7987" algn="just">
              <a:lnSpc>
                <a:spcPct val="100000"/>
              </a:lnSpc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3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Users who want specific operating systems other than Windows Server will need to have a virtual desktop. </a:t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034" y="3724000"/>
            <a:ext cx="4949967" cy="31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415600" y="3650834"/>
            <a:ext cx="6675200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507987" algn="just">
              <a:buClr>
                <a:schemeClr val="dk2"/>
              </a:buClr>
              <a:buSzPts val="2400"/>
              <a:buFont typeface="Times New Roman"/>
              <a:buChar char="●"/>
            </a:pPr>
            <a:r>
              <a:rPr lang="en" sz="32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Main benefits of desktop virtualization are user mobility, portability, easy management of software installation, updates, and patches.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5519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415600" y="3007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sz="4667"/>
              <a:t>2. Network virtualization </a:t>
            </a:r>
            <a:endParaRPr sz="5133"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548633" y="1170433"/>
            <a:ext cx="10753200" cy="49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 algn="just">
              <a:lnSpc>
                <a:spcPct val="10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basically refers to a system where one can run multiple virtual networks at the same time and each of these networks have a separate control system and data plan.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0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also helps you keep a better track of things on the network and allow for good supervision as well as identification of the data usage.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0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Example : firewall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4867" y="3807734"/>
            <a:ext cx="4197133" cy="2958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45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1427693"/>
            <a:ext cx="10058400" cy="21889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Module 1</a:t>
            </a:r>
            <a:br>
              <a:rPr lang="en-US" sz="6000" dirty="0" smtClean="0"/>
            </a:br>
            <a:r>
              <a:rPr lang="en-US" sz="6000" b="1" dirty="0"/>
              <a:t>Introduction to Cloud Computing and virtualization </a:t>
            </a:r>
            <a:r>
              <a:rPr lang="en-US" dirty="0"/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Subject: Cloud computing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Mr. AJINKYA VALANJOO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415600" y="3007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sz="4667"/>
              <a:t>3. Storage virtualization </a:t>
            </a:r>
            <a:endParaRPr sz="5133"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415433" y="1170433"/>
            <a:ext cx="11360800" cy="49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 algn="just">
              <a:lnSpc>
                <a:spcPct val="10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Storage virtualization is an array of servers that are managed by a virtual storage system.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0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servers aren’t aware of exactly where their data is stored, and instead function more like worker bees in a hive.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3801649"/>
            <a:ext cx="11360801" cy="2668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1263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415600" y="3007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sz="4667"/>
              <a:t>4. Application virtualization </a:t>
            </a:r>
            <a:endParaRPr sz="5133"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415433" y="1170433"/>
            <a:ext cx="8088400" cy="49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 algn="just">
              <a:lnSpc>
                <a:spcPct val="10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Application virtualization helps a user to have remote access of an application from a server.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0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server stores all personal information and other characteristics of the application but can still run on a local workstation through the internet. 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6454" algn="just">
              <a:lnSpc>
                <a:spcPct val="100000"/>
              </a:lnSpc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lang="en" sz="3333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Example of this would be a user who needs to run two different versions of the same software.</a:t>
            </a:r>
            <a:endParaRPr sz="3333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467" y="2192734"/>
            <a:ext cx="3187700" cy="389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0283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495" y="236106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Thank You!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87801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Introduction to Cloud Computing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Cloud characteristics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Cloud computing 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Comparing of cloud computing with Peer to peer architecture, Client server, Distributed, Grid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Cloud Deployment Model – Public, Private, Community, Hybrid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Service Models – SaaS, PaaS, IaaS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824642" cy="1105469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418</TotalTime>
  <Words>2373</Words>
  <Application>Microsoft Office PowerPoint</Application>
  <PresentationFormat>Widescreen</PresentationFormat>
  <Paragraphs>279</Paragraphs>
  <Slides>82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Calibri</vt:lpstr>
      <vt:lpstr>Calibri Light</vt:lpstr>
      <vt:lpstr>Playfair Display</vt:lpstr>
      <vt:lpstr>Times New Roman</vt:lpstr>
      <vt:lpstr>Trebuchet MS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Module 1 Introduction to Cloud Computing and virtualization  </vt:lpstr>
      <vt:lpstr>Overview</vt:lpstr>
      <vt:lpstr>Need of cloud </vt:lpstr>
      <vt:lpstr>Need of cloud </vt:lpstr>
      <vt:lpstr>why cloud </vt:lpstr>
      <vt:lpstr>Introduction to cloud</vt:lpstr>
      <vt:lpstr>What is Computing?</vt:lpstr>
      <vt:lpstr>Cloud computing</vt:lpstr>
      <vt:lpstr>Introduction to cloud</vt:lpstr>
      <vt:lpstr>Types of Cloud</vt:lpstr>
      <vt:lpstr>Cloud Deployment Models</vt:lpstr>
      <vt:lpstr>Public Cloud</vt:lpstr>
      <vt:lpstr>Public Cloud</vt:lpstr>
      <vt:lpstr>Public Cloud</vt:lpstr>
      <vt:lpstr>2. Private cloud</vt:lpstr>
      <vt:lpstr>Private Cloud</vt:lpstr>
      <vt:lpstr>2. Private cloud</vt:lpstr>
      <vt:lpstr>3. Hybrid Cloud</vt:lpstr>
      <vt:lpstr>3. Hybrid Cloud</vt:lpstr>
      <vt:lpstr>4. Community Cloud</vt:lpstr>
      <vt:lpstr>4. Community Cloud</vt:lpstr>
      <vt:lpstr>Community Cloud</vt:lpstr>
      <vt:lpstr>Cloud Computing</vt:lpstr>
      <vt:lpstr>Cloud Computing</vt:lpstr>
      <vt:lpstr>Characteristics</vt:lpstr>
      <vt:lpstr>Continue..</vt:lpstr>
      <vt:lpstr>Some other common characteristics</vt:lpstr>
      <vt:lpstr>PowerPoint Presentation</vt:lpstr>
      <vt:lpstr>Cloud Services</vt:lpstr>
      <vt:lpstr>Cloud Service models</vt:lpstr>
      <vt:lpstr>Types of Service model</vt:lpstr>
      <vt:lpstr>Types of Service model</vt:lpstr>
      <vt:lpstr>Types of Service model</vt:lpstr>
      <vt:lpstr>Types of Cloud Services</vt:lpstr>
      <vt:lpstr>Types of Service model</vt:lpstr>
      <vt:lpstr>Cloud Service Models</vt:lpstr>
      <vt:lpstr>PowerPoint Presentation</vt:lpstr>
      <vt:lpstr>Software as a Service (SaaS)</vt:lpstr>
      <vt:lpstr>Platform as a Service (PaaS)</vt:lpstr>
      <vt:lpstr>Infrastructure as a Service (IaaS)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Centralized Vs Distributed Computing</vt:lpstr>
      <vt:lpstr>Distributed computing</vt:lpstr>
      <vt:lpstr>Distributed applications</vt:lpstr>
      <vt:lpstr>PowerPoint Presentation</vt:lpstr>
      <vt:lpstr>Grid Computing</vt:lpstr>
      <vt:lpstr>Application of Grid computing</vt:lpstr>
      <vt:lpstr>Cluster Computing</vt:lpstr>
      <vt:lpstr>Utility Computing</vt:lpstr>
      <vt:lpstr>Advantages</vt:lpstr>
      <vt:lpstr>Drawback</vt:lpstr>
      <vt:lpstr>Virtualization </vt:lpstr>
      <vt:lpstr>Introduction to Virtualization </vt:lpstr>
      <vt:lpstr>Need of Virtualization </vt:lpstr>
      <vt:lpstr>Virtualization </vt:lpstr>
      <vt:lpstr>Benefits of Virtualization </vt:lpstr>
      <vt:lpstr>Hypervisor </vt:lpstr>
      <vt:lpstr>Hypervisor </vt:lpstr>
      <vt:lpstr>Hypervisor </vt:lpstr>
      <vt:lpstr>Hypervisor </vt:lpstr>
      <vt:lpstr>Type 1 Hypervisor </vt:lpstr>
      <vt:lpstr>2. Type 2 Hypervisor </vt:lpstr>
      <vt:lpstr>Types of virtualization </vt:lpstr>
      <vt:lpstr>Desktop virtualization </vt:lpstr>
      <vt:lpstr>2. Network virtualization </vt:lpstr>
      <vt:lpstr>3. Storage virtualization </vt:lpstr>
      <vt:lpstr>4. Application virtualization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Introduction to Cloud</dc:title>
  <dc:creator>EXTC-408B-04</dc:creator>
  <cp:lastModifiedBy>user</cp:lastModifiedBy>
  <cp:revision>38</cp:revision>
  <dcterms:created xsi:type="dcterms:W3CDTF">2022-07-13T05:02:43Z</dcterms:created>
  <dcterms:modified xsi:type="dcterms:W3CDTF">2023-07-23T15:44:53Z</dcterms:modified>
</cp:coreProperties>
</file>